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71" r:id="rId11"/>
    <p:sldId id="268" r:id="rId12"/>
    <p:sldId id="270" r:id="rId13"/>
    <p:sldId id="269" r:id="rId14"/>
    <p:sldId id="294" r:id="rId15"/>
    <p:sldId id="273" r:id="rId16"/>
    <p:sldId id="274" r:id="rId17"/>
    <p:sldId id="276" r:id="rId18"/>
    <p:sldId id="277" r:id="rId19"/>
    <p:sldId id="278" r:id="rId20"/>
    <p:sldId id="280" r:id="rId21"/>
    <p:sldId id="296" r:id="rId22"/>
    <p:sldId id="303" r:id="rId23"/>
    <p:sldId id="297" r:id="rId24"/>
    <p:sldId id="298" r:id="rId25"/>
    <p:sldId id="299" r:id="rId26"/>
    <p:sldId id="304" r:id="rId27"/>
    <p:sldId id="301" r:id="rId28"/>
    <p:sldId id="300" r:id="rId29"/>
    <p:sldId id="30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5" r:id="rId4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8000"/>
    <a:srgbClr val="663300"/>
    <a:srgbClr val="003399"/>
    <a:srgbClr val="003300"/>
    <a:srgbClr val="006666"/>
    <a:srgbClr val="FF99FF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654A4-B4C4-4761-9E15-A83EA39C8DF7}" type="datetimeFigureOut">
              <a:rPr lang="it-IT"/>
              <a:pPr>
                <a:defRPr/>
              </a:pPr>
              <a:t>10/10/2013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E5B92-7BED-4A8D-B5D0-EC3F0A57E9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98A9B-4213-4FD8-AD9E-73479AB620F5}" type="datetimeFigureOut">
              <a:rPr lang="it-IT"/>
              <a:pPr>
                <a:defRPr/>
              </a:pPr>
              <a:t>10/10/2013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385CE-0955-4603-9580-C9489652A8C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18734-1502-4A98-AED6-35E965F3D200}" type="datetimeFigureOut">
              <a:rPr lang="it-IT"/>
              <a:pPr>
                <a:defRPr/>
              </a:pPr>
              <a:t>10/10/2013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09E0B-87C1-4DEC-8A0B-00A698C682A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0B993-61C2-4981-B8FC-C93C5460497C}" type="datetimeFigureOut">
              <a:rPr lang="it-IT"/>
              <a:pPr>
                <a:defRPr/>
              </a:pPr>
              <a:t>10/10/2013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7C3E8-081A-430C-8421-E7393715942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4A421-46D3-4D05-897F-C6FCC8280F77}" type="datetimeFigureOut">
              <a:rPr lang="it-IT"/>
              <a:pPr>
                <a:defRPr/>
              </a:pPr>
              <a:t>10/10/2013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93330-4FF7-405E-BC1C-7F40A4B99C8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3236-625F-4B27-BB6B-309C4FF8A855}" type="datetimeFigureOut">
              <a:rPr lang="it-IT"/>
              <a:pPr>
                <a:defRPr/>
              </a:pPr>
              <a:t>10/10/2013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F784D-5AD9-473B-BADD-CED17FD786E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39172-08EC-4F2C-93E0-076A9F1574D7}" type="datetimeFigureOut">
              <a:rPr lang="it-IT"/>
              <a:pPr>
                <a:defRPr/>
              </a:pPr>
              <a:t>10/10/2013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5DD73-17F9-4F47-9A11-4437431EBDD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DD88-9FCD-4FA2-97E0-D4168E4AF5A7}" type="datetimeFigureOut">
              <a:rPr lang="it-IT"/>
              <a:pPr>
                <a:defRPr/>
              </a:pPr>
              <a:t>10/10/2013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2D660-783D-4533-9437-417C4196AEB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B7EE-740F-4771-9656-4A99297A8555}" type="datetimeFigureOut">
              <a:rPr lang="it-IT"/>
              <a:pPr>
                <a:defRPr/>
              </a:pPr>
              <a:t>10/10/2013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85121-EFE2-4F5D-B0C9-48F4CBD2505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B7F50-0BAE-4535-9177-99A8D130BDC1}" type="datetimeFigureOut">
              <a:rPr lang="it-IT"/>
              <a:pPr>
                <a:defRPr/>
              </a:pPr>
              <a:t>10/10/2013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9A7EB-571D-4784-B9C1-E75F05C641D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ECD92-E300-4996-9B64-72DB33E6784E}" type="datetimeFigureOut">
              <a:rPr lang="it-IT"/>
              <a:pPr>
                <a:defRPr/>
              </a:pPr>
              <a:t>10/10/2013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A7AC6-220B-42B0-B4F9-E46E7CC4104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E7B213-149F-401E-8003-6B428A90C7BE}" type="datetimeFigureOut">
              <a:rPr lang="it-IT"/>
              <a:pPr>
                <a:defRPr/>
              </a:pPr>
              <a:t>10/10/2013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05E61F-161C-4DFB-AA9D-FE0609EB33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755650" y="765175"/>
            <a:ext cx="7772400" cy="1785938"/>
          </a:xfrm>
          <a:solidFill>
            <a:srgbClr val="00B050"/>
          </a:solidFill>
          <a:ln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it-IT" smtClean="0"/>
              <a:t>LA DIDATTICA: IL MIO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650" y="2924175"/>
            <a:ext cx="7777163" cy="3025775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4400" b="1" dirty="0" smtClean="0">
                <a:solidFill>
                  <a:srgbClr val="FF0000"/>
                </a:solidFill>
              </a:rPr>
              <a:t>Mettersi in gioco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4400" b="1" dirty="0" smtClean="0">
                <a:solidFill>
                  <a:srgbClr val="FF0000"/>
                </a:solidFill>
              </a:rPr>
              <a:t>tra modelli e bisogni personali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MODELLI DEL PRODOTTO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 fontScale="850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La principale caratteristica di questi modelli è quella di puntare sull</a:t>
            </a:r>
            <a:r>
              <a:rPr lang="it-IT" u="sng" dirty="0" smtClean="0"/>
              <a:t>'</a:t>
            </a:r>
            <a:r>
              <a:rPr lang="it-IT" b="1" u="sng" dirty="0" smtClean="0"/>
              <a:t>insegnamento come un'azione tecnico-razionale</a:t>
            </a:r>
            <a:r>
              <a:rPr lang="it-IT" dirty="0" smtClean="0"/>
              <a:t> orientata ad introdurre i cambiamenti attesi presso il soggetto in apprendimento, condotta in modo da </a:t>
            </a:r>
            <a:r>
              <a:rPr lang="it-IT" b="1" u="sng" dirty="0" smtClean="0"/>
              <a:t>autoregolare l'intervento mediante l'intervento continuo sul processo</a:t>
            </a:r>
            <a:r>
              <a:rPr lang="it-IT" dirty="0" smtClean="0"/>
              <a:t>. Importante è </a:t>
            </a:r>
            <a:r>
              <a:rPr lang="it-IT" b="1" dirty="0" smtClean="0">
                <a:solidFill>
                  <a:srgbClr val="FF0000"/>
                </a:solidFill>
              </a:rPr>
              <a:t>l'accertamento del prodotto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(</a:t>
            </a:r>
            <a:r>
              <a:rPr lang="it-IT" dirty="0" err="1" smtClean="0"/>
              <a:t>=risultato</a:t>
            </a:r>
            <a:r>
              <a:rPr lang="it-IT" dirty="0" smtClean="0"/>
              <a:t> finale) come esito di una precisa azione di insegnamento. L'attenzione è posta al </a:t>
            </a:r>
            <a:r>
              <a:rPr lang="it-IT" b="1" u="sng" dirty="0" smtClean="0"/>
              <a:t>controllo degli interventi </a:t>
            </a:r>
            <a:r>
              <a:rPr lang="it-IT" dirty="0" smtClean="0"/>
              <a:t>che vengono in parte riorganizzati dopo le fasi di monitoraggio. Le</a:t>
            </a:r>
            <a:r>
              <a:rPr lang="it-IT" b="1" dirty="0" smtClean="0"/>
              <a:t> </a:t>
            </a:r>
            <a:r>
              <a:rPr lang="it-IT" b="1" u="sng" dirty="0" smtClean="0"/>
              <a:t>capacità di previsione e di controllo </a:t>
            </a:r>
            <a:r>
              <a:rPr lang="it-IT" dirty="0" smtClean="0"/>
              <a:t>sono le competenze principali dell'insegnante: l'apprendimento è fenomeno del tutto prevedibile e controllabile. Esempi sono dati dalla pedagogia per obiettivi di </a:t>
            </a:r>
            <a:r>
              <a:rPr lang="it-IT" b="1" i="1" dirty="0" err="1" smtClean="0"/>
              <a:t>Skinner</a:t>
            </a:r>
            <a:r>
              <a:rPr lang="it-IT" dirty="0" smtClean="0"/>
              <a:t> o dalle tassonomie di </a:t>
            </a:r>
            <a:r>
              <a:rPr lang="it-IT" b="1" i="1" dirty="0" smtClean="0"/>
              <a:t>Bloom.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egnaposto contenuto 3" descr="untitled.bmp"/>
          <p:cNvPicPr preferRelativeResize="0"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500063"/>
            <a:ext cx="8464550" cy="609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MODELLI DEL PRODOTTO</a:t>
            </a:r>
            <a:endParaRPr lang="it-IT" dirty="0"/>
          </a:p>
        </p:txBody>
      </p:sp>
      <p:sp>
        <p:nvSpPr>
          <p:cNvPr id="1331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 indent="-179388" algn="just" eaLnBrk="1" hangingPunct="1">
              <a:buFont typeface="Arial" charset="0"/>
              <a:buNone/>
            </a:pPr>
            <a:r>
              <a:rPr lang="it-IT" smtClean="0"/>
              <a:t>Nel gruppo dei modelli del prodotto vengono collocati </a:t>
            </a:r>
          </a:p>
          <a:p>
            <a:pPr marL="179388" indent="-179388" eaLnBrk="1" hangingPunct="1">
              <a:buFont typeface="Arial" charset="0"/>
              <a:buNone/>
            </a:pPr>
            <a:r>
              <a:rPr lang="it-IT" smtClean="0"/>
              <a:t> la “Pedagogia per obiettivi”</a:t>
            </a:r>
          </a:p>
          <a:p>
            <a:pPr marL="179388" indent="-179388" eaLnBrk="1" hangingPunct="1">
              <a:buFont typeface="Arial" charset="0"/>
              <a:buNone/>
            </a:pPr>
            <a:r>
              <a:rPr lang="it-IT" smtClean="0"/>
              <a:t>  l’ “Istruzione programmata”</a:t>
            </a:r>
          </a:p>
          <a:p>
            <a:pPr marL="179388" indent="-179388" eaLnBrk="1" hangingPunct="1">
              <a:buFont typeface="Arial" charset="0"/>
              <a:buNone/>
            </a:pPr>
            <a:r>
              <a:rPr lang="it-IT" smtClean="0"/>
              <a:t>  la “Mastery Learning” </a:t>
            </a:r>
          </a:p>
          <a:p>
            <a:pPr marL="179388" indent="-179388" eaLnBrk="1" hangingPunct="1">
              <a:buFont typeface="Arial" charset="0"/>
              <a:buNone/>
            </a:pPr>
            <a:r>
              <a:rPr lang="it-IT" smtClean="0"/>
              <a:t>  la CAI “Computer Assisted Instruction” </a:t>
            </a:r>
          </a:p>
          <a:p>
            <a:pPr marL="179388" indent="-179388" eaLnBrk="1" hangingPunct="1">
              <a:buFont typeface="Arial" charset="0"/>
              <a:buNone/>
            </a:pPr>
            <a:r>
              <a:rPr lang="it-IT" smtClean="0"/>
              <a:t>  altri 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MODELLI DEL PROCESSO</a:t>
            </a:r>
            <a:endParaRPr lang="it-IT" dirty="0"/>
          </a:p>
        </p:txBody>
      </p:sp>
      <p:sp>
        <p:nvSpPr>
          <p:cNvPr id="14339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it-IT" sz="2200" smtClean="0"/>
              <a:t>Questi modelli hanno una </a:t>
            </a:r>
            <a:r>
              <a:rPr lang="it-IT" sz="2200" b="1" u="sng" smtClean="0"/>
              <a:t>decisa propensione per il metodo</a:t>
            </a:r>
            <a:r>
              <a:rPr lang="it-IT" sz="2200" smtClean="0"/>
              <a:t>, inteso come procedura di </a:t>
            </a:r>
            <a:r>
              <a:rPr lang="it-IT" sz="2200" b="1" u="sng" smtClean="0"/>
              <a:t>pensiero riflessivo</a:t>
            </a:r>
            <a:r>
              <a:rPr lang="it-IT" sz="2200" smtClean="0"/>
              <a:t> da privilegiare nell'insegnamento. Il metodo viene insegnato facendo fare agli studenti diretta esperienza dei </a:t>
            </a:r>
            <a:r>
              <a:rPr lang="it-IT" sz="2200" b="1" u="sng" smtClean="0"/>
              <a:t>procedimenti di scoperta</a:t>
            </a:r>
            <a:r>
              <a:rPr lang="it-IT" sz="2200" u="sng" smtClean="0"/>
              <a:t> </a:t>
            </a:r>
            <a:r>
              <a:rPr lang="it-IT" sz="2200" smtClean="0"/>
              <a:t>(problem posing, problem solving). Tali modelli si riconoscono nella </a:t>
            </a:r>
            <a:r>
              <a:rPr lang="it-IT" sz="2200" b="1" u="sng" smtClean="0"/>
              <a:t>ricerca/azione</a:t>
            </a:r>
            <a:r>
              <a:rPr lang="it-IT" sz="2200" smtClean="0"/>
              <a:t> e nei </a:t>
            </a:r>
            <a:r>
              <a:rPr lang="it-IT" sz="2200" b="1" u="sng" smtClean="0"/>
              <a:t>laboratori</a:t>
            </a:r>
            <a:r>
              <a:rPr lang="it-IT" sz="2200" u="sng" smtClean="0"/>
              <a:t>.</a:t>
            </a:r>
            <a:r>
              <a:rPr lang="it-IT" sz="2200" smtClean="0"/>
              <a:t> Si accorda preferenza agli argomenti desunti dall'attualità (in nome della continuità con l'esperienza concreta e diretta dei ragazzi). Si  enfatizza la </a:t>
            </a:r>
            <a:r>
              <a:rPr lang="it-IT" sz="2200" b="1" u="sng" smtClean="0"/>
              <a:t>congruenza psicologica</a:t>
            </a:r>
            <a:r>
              <a:rPr lang="it-IT" sz="2200" u="sng" smtClean="0"/>
              <a:t> </a:t>
            </a:r>
            <a:r>
              <a:rPr lang="it-IT" sz="2200" smtClean="0"/>
              <a:t>con gli interessi degli allievi e la pregnanza emotiva ed affettiva del lavoro in classe, nonché il </a:t>
            </a:r>
            <a:r>
              <a:rPr lang="it-IT" sz="2200" b="1" u="sng" smtClean="0"/>
              <a:t>benessere relazionale</a:t>
            </a:r>
            <a:r>
              <a:rPr lang="it-IT" sz="2200" u="sng" smtClean="0"/>
              <a:t>.</a:t>
            </a:r>
            <a:r>
              <a:rPr lang="it-IT" sz="2200" smtClean="0"/>
              <a:t> La </a:t>
            </a:r>
            <a:r>
              <a:rPr lang="it-IT" sz="2200" b="1" u="sng" smtClean="0"/>
              <a:t>valutazione</a:t>
            </a:r>
            <a:r>
              <a:rPr lang="it-IT" sz="2200" smtClean="0"/>
              <a:t> si esercita sui </a:t>
            </a:r>
            <a:r>
              <a:rPr lang="it-IT" sz="2200" b="1" u="sng" smtClean="0"/>
              <a:t>processi</a:t>
            </a:r>
            <a:r>
              <a:rPr lang="it-IT" sz="2200" smtClean="0"/>
              <a:t>, cioè sui dinamismi di interesse, coinvolgimento, condivisione di un'attività scolastica significativa. Si valorizzano gli itinerari di cambiamento con </a:t>
            </a:r>
            <a:r>
              <a:rPr lang="it-IT" sz="2200" b="1" smtClean="0"/>
              <a:t>strumenti di valutazione qualitativi</a:t>
            </a:r>
            <a:endParaRPr lang="it-IT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Segnaposto contenuto 5" descr="untitled.bmp"/>
          <p:cNvPicPr preferRelativeResize="0"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333375"/>
            <a:ext cx="8072437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MODELLI DEL PROCESSO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Fra i modelli del “processo” Damiano colloca la “</a:t>
            </a:r>
            <a:r>
              <a:rPr lang="it-IT" b="1" dirty="0" smtClean="0"/>
              <a:t>didattica della ricerca</a:t>
            </a:r>
            <a:r>
              <a:rPr lang="it-IT" dirty="0" smtClean="0"/>
              <a:t>”, l’insegnamento per problemi, l’ insegnamento per progetti.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Per certi aspetti (rilievo alla centralità del soggetto e alla sua attività nella costruzione delle conoscenze [</a:t>
            </a:r>
            <a:r>
              <a:rPr lang="it-IT" sz="3000" b="1" dirty="0" smtClean="0"/>
              <a:t>costruttivismo</a:t>
            </a:r>
            <a:r>
              <a:rPr lang="it-IT" dirty="0" smtClean="0"/>
              <a:t>], per il rifiuto dell’istruzione come sequenza preordinabile a priori, per la vicinanza al mondo reale e alla pratica dell’induzione più che alla deduzione, …) a questo gruppo si può far appartenere anche la “</a:t>
            </a:r>
            <a:r>
              <a:rPr lang="it-IT" b="1" dirty="0" smtClean="0"/>
              <a:t>didattica ermeneutica</a:t>
            </a:r>
            <a:r>
              <a:rPr lang="it-IT" dirty="0" smtClean="0"/>
              <a:t>”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MODELLI DELL’OGGETTO MEDIATORE</a:t>
            </a:r>
            <a:endParaRPr lang="it-IT" dirty="0"/>
          </a:p>
        </p:txBody>
      </p:sp>
      <p:sp>
        <p:nvSpPr>
          <p:cNvPr id="17411" name="Segnaposto contenuto 2"/>
          <p:cNvSpPr>
            <a:spLocks noGrp="1"/>
          </p:cNvSpPr>
          <p:nvPr>
            <p:ph idx="1"/>
          </p:nvPr>
        </p:nvSpPr>
        <p:spPr>
          <a:xfrm>
            <a:off x="468313" y="1484313"/>
            <a:ext cx="8280400" cy="4968875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it-IT" sz="2000" smtClean="0"/>
              <a:t>Questo terzo modello didattico rimprovera ai modelli del prodotto un eccesso di semplicità, prendendo le distanze rispetto alla relazione causa-effetto che dovrebbe unire insegnamento ed apprendimento. Costoro si dichiarano </a:t>
            </a:r>
            <a:r>
              <a:rPr lang="it-IT" sz="2000" b="1" u="sng" smtClean="0"/>
              <a:t>costruttivist</a:t>
            </a:r>
            <a:r>
              <a:rPr lang="it-IT" sz="2000" b="1" smtClean="0"/>
              <a:t>i</a:t>
            </a:r>
            <a:r>
              <a:rPr lang="it-IT" sz="2000" smtClean="0"/>
              <a:t>; l'apprendimento consiste nel lavoro produttivo del soggetto su cui l'insegnamento può intervenire soltanto indirettamente, agendo sull'</a:t>
            </a:r>
            <a:r>
              <a:rPr lang="it-IT" sz="2000" b="1" smtClean="0"/>
              <a:t>ambiente</a:t>
            </a:r>
            <a:r>
              <a:rPr lang="it-IT" sz="2000" smtClean="0"/>
              <a:t> in cui si compie. Per questo alcuni modelli di questa categoria si chiamano </a:t>
            </a:r>
            <a:r>
              <a:rPr lang="it-IT" sz="2000" b="1" smtClean="0"/>
              <a:t>ecologici</a:t>
            </a:r>
            <a:r>
              <a:rPr lang="it-IT" sz="2000" smtClean="0"/>
              <a:t> (</a:t>
            </a:r>
            <a:r>
              <a:rPr lang="it-IT" sz="2000" b="1" i="1" smtClean="0"/>
              <a:t>Bateson</a:t>
            </a:r>
            <a:r>
              <a:rPr lang="it-IT" sz="2000" smtClean="0"/>
              <a:t>). Le </a:t>
            </a:r>
            <a:r>
              <a:rPr lang="it-IT" sz="2000" b="1" u="sng" smtClean="0"/>
              <a:t>nozioni scolastiche</a:t>
            </a:r>
            <a:r>
              <a:rPr lang="it-IT" sz="2000" smtClean="0"/>
              <a:t> hanno la loro importanza, funzionano come </a:t>
            </a:r>
            <a:r>
              <a:rPr lang="it-IT" sz="2000" u="sng" smtClean="0"/>
              <a:t>"</a:t>
            </a:r>
            <a:r>
              <a:rPr lang="it-IT" sz="2000" b="1" u="sng" smtClean="0"/>
              <a:t>utensili disciplinari</a:t>
            </a:r>
            <a:r>
              <a:rPr lang="it-IT" sz="2000" u="sng" smtClean="0"/>
              <a:t>"</a:t>
            </a:r>
            <a:r>
              <a:rPr lang="it-IT" sz="2000" smtClean="0"/>
              <a:t> e fungono da </a:t>
            </a:r>
            <a:r>
              <a:rPr lang="it-IT" sz="2000" b="1" smtClean="0"/>
              <a:t>amplificazione delle strutture cognitive</a:t>
            </a:r>
            <a:r>
              <a:rPr lang="it-IT" sz="2000" smtClean="0"/>
              <a:t> del soggetto in apprendimento. La specificità di questi modelli sta nella mediazione tra i due processi dell'insegnamento e dell'apprendimento, che convergono su un compito comune. L'apprendimento può aver luogo solo a partire dagli oggetti culturali (nozioni, concetti disciplinari,..) Rientrano in tali modelli lo </a:t>
            </a:r>
            <a:r>
              <a:rPr lang="it-IT" sz="2000" b="1" smtClean="0"/>
              <a:t>strutturalismo didattico</a:t>
            </a:r>
            <a:r>
              <a:rPr lang="it-IT" sz="2000" smtClean="0"/>
              <a:t> di </a:t>
            </a:r>
            <a:r>
              <a:rPr lang="it-IT" sz="2000" b="1" i="1" smtClean="0"/>
              <a:t>Bruner</a:t>
            </a:r>
            <a:r>
              <a:rPr lang="it-IT" sz="2000" smtClean="0"/>
              <a:t>, il modello dello "sfondo integratore", la </a:t>
            </a:r>
            <a:r>
              <a:rPr lang="it-IT" sz="2000" b="1" smtClean="0"/>
              <a:t>didattica per concetti</a:t>
            </a:r>
            <a:r>
              <a:rPr lang="it-IT" sz="2000" smtClean="0"/>
              <a:t> di </a:t>
            </a:r>
            <a:r>
              <a:rPr lang="it-IT" sz="2000" b="1" i="1" smtClean="0"/>
              <a:t>Damiano</a:t>
            </a:r>
            <a:r>
              <a:rPr lang="it-IT" sz="2000" smtClean="0"/>
              <a:t>, la </a:t>
            </a:r>
            <a:r>
              <a:rPr lang="it-IT" sz="2000" b="1" smtClean="0"/>
              <a:t>pedagogia del contratto</a:t>
            </a:r>
            <a:r>
              <a:rPr lang="it-IT" sz="2000" smtClean="0"/>
              <a:t> e la </a:t>
            </a:r>
            <a:r>
              <a:rPr lang="it-IT" sz="2000" b="1" smtClean="0"/>
              <a:t>Didattica Breve</a:t>
            </a:r>
            <a:r>
              <a:rPr lang="it-IT" sz="2000" smtClean="0"/>
              <a:t> e, per certi aspetti (importanza attribuita al “testo”), la </a:t>
            </a:r>
            <a:r>
              <a:rPr lang="it-IT" sz="2000" b="1" smtClean="0"/>
              <a:t>didattica ermeneutica.</a:t>
            </a:r>
            <a:endParaRPr lang="it-IT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Segnaposto contenuto 3" descr="untitled.bmp"/>
          <p:cNvPicPr preferRelativeResize="0"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476250"/>
            <a:ext cx="7929562" cy="57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it-IT" smtClean="0"/>
              <a:t>IL MIO STILE DI INSEGNAMENTO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5113337"/>
          </a:xfrm>
        </p:spPr>
        <p:txBody>
          <a:bodyPr rtlCol="0">
            <a:normAutofit fontScale="92500"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E’ difficile che un insegnante adotti in modo integrale uno di questi modelli, molto più facilmente si ispirerà prevalentemente a uno di essi, integrandolo con elementi presi da altri. In realtà ogni modello va interpretato, e non semplicemente eseguito. Ciascun insegnante interpreta in modo personale uno o più modelli, in ragione della sua esperienza come studente, del suo percorso formativo, delle sue caratteristiche personali, delle sue conoscenze e capacità, del contesto in cui opera. Ciascuno di noi ha il suo personale “</a:t>
            </a:r>
            <a:r>
              <a:rPr lang="it-IT" dirty="0" smtClean="0">
                <a:solidFill>
                  <a:srgbClr val="FF0000"/>
                </a:solidFill>
              </a:rPr>
              <a:t>stile di insegnamento</a:t>
            </a:r>
            <a:r>
              <a:rPr lang="it-IT" dirty="0" smtClean="0"/>
              <a:t>”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MODELLI DIDATTICI E </a:t>
            </a:r>
            <a:br>
              <a:rPr lang="it-IT" dirty="0" smtClean="0"/>
            </a:br>
            <a:r>
              <a:rPr lang="it-IT" dirty="0" smtClean="0"/>
              <a:t>STILI </a:t>
            </a:r>
            <a:r>
              <a:rPr lang="it-IT" dirty="0" err="1" smtClean="0"/>
              <a:t>DI</a:t>
            </a:r>
            <a:r>
              <a:rPr lang="it-IT" dirty="0" smtClean="0"/>
              <a:t> INSEGNAMENTO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Esiste una </a:t>
            </a:r>
            <a:r>
              <a:rPr lang="it-IT" dirty="0" smtClean="0">
                <a:solidFill>
                  <a:srgbClr val="C00000"/>
                </a:solidFill>
              </a:rPr>
              <a:t>correlazione fra modelli didattici e stili di insegnamento,</a:t>
            </a:r>
            <a:r>
              <a:rPr lang="it-IT" dirty="0" smtClean="0"/>
              <a:t> in quanto da una parte un modello implica un certo modo di concepire l’insegnamento e il rapporto fra i diversi fattori in gioco, dall’altra ciascun insegnante tenderà a privilegiare quel modello che sente più corrispondente alla propria personalità, allo stile cognitivo, all’esperienza passata come studente e come insegnante, alla formazione ricevuta, alle aspettative, alle capacità.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INSEGNAMENTO - APPRENDIMENTO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La complessità dell’esperienza didattica è dovuta alla convergenza in essa di più sistemi: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un </a:t>
            </a:r>
            <a:r>
              <a:rPr lang="it-IT" b="1" i="1" dirty="0" smtClean="0">
                <a:solidFill>
                  <a:srgbClr val="C00000"/>
                </a:solidFill>
              </a:rPr>
              <a:t>sistema-allievo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dirty="0" smtClean="0"/>
              <a:t>e un </a:t>
            </a:r>
            <a:r>
              <a:rPr lang="it-IT" b="1" i="1" dirty="0" smtClean="0">
                <a:solidFill>
                  <a:srgbClr val="C00000"/>
                </a:solidFill>
              </a:rPr>
              <a:t>sistema-insegnante</a:t>
            </a:r>
            <a:r>
              <a:rPr lang="it-IT" dirty="0" smtClean="0"/>
              <a:t> </a:t>
            </a:r>
            <a:r>
              <a:rPr lang="it-IT" sz="2800" dirty="0" smtClean="0"/>
              <a:t>(asse dei soggetti), </a:t>
            </a:r>
            <a:r>
              <a:rPr lang="it-IT" b="1" i="1" dirty="0" smtClean="0">
                <a:solidFill>
                  <a:srgbClr val="C00000"/>
                </a:solidFill>
              </a:rPr>
              <a:t>un sistema delle discipline</a:t>
            </a:r>
            <a:r>
              <a:rPr lang="it-IT" b="1" dirty="0" smtClean="0">
                <a:solidFill>
                  <a:srgbClr val="C00000"/>
                </a:solidFill>
              </a:rPr>
              <a:t> </a:t>
            </a:r>
            <a:r>
              <a:rPr lang="it-IT" dirty="0" smtClean="0"/>
              <a:t>e un sistema </a:t>
            </a:r>
            <a:r>
              <a:rPr lang="it-IT" b="1" i="1" dirty="0" err="1" smtClean="0">
                <a:solidFill>
                  <a:srgbClr val="C00000"/>
                </a:solidFill>
              </a:rPr>
              <a:t>metodologico-tecnologico</a:t>
            </a:r>
            <a:r>
              <a:rPr lang="it-IT" dirty="0" smtClean="0"/>
              <a:t> </a:t>
            </a:r>
            <a:r>
              <a:rPr lang="it-IT" sz="2800" dirty="0" smtClean="0"/>
              <a:t>(asse degli oggetti). </a:t>
            </a:r>
            <a:r>
              <a:rPr lang="it-IT" dirty="0" smtClean="0"/>
              <a:t>Questi sistemi operano all’interno del </a:t>
            </a:r>
            <a:r>
              <a:rPr lang="it-IT" b="1" i="1" dirty="0" smtClean="0">
                <a:solidFill>
                  <a:srgbClr val="FF0000"/>
                </a:solidFill>
              </a:rPr>
              <a:t>sistema-scuola</a:t>
            </a:r>
            <a:r>
              <a:rPr lang="it-IT" dirty="0" smtClean="0"/>
              <a:t> </a:t>
            </a:r>
            <a:r>
              <a:rPr lang="it-IT" sz="2800" dirty="0" smtClean="0"/>
              <a:t>(oggi determinante specie sul piano dell’organizzazione didattica), </a:t>
            </a:r>
            <a:r>
              <a:rPr lang="it-IT" dirty="0" smtClean="0"/>
              <a:t>il quale a sua volta è parte del più ampio </a:t>
            </a:r>
            <a:r>
              <a:rPr lang="it-IT" b="1" i="1" dirty="0" smtClean="0">
                <a:solidFill>
                  <a:srgbClr val="C00000"/>
                </a:solidFill>
              </a:rPr>
              <a:t>sistema formativo</a:t>
            </a:r>
            <a:r>
              <a:rPr lang="it-IT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 idx="4294967295"/>
          </p:nvPr>
        </p:nvSpPr>
        <p:spPr>
          <a:xfrm>
            <a:off x="428625" y="274638"/>
            <a:ext cx="8286750" cy="1143000"/>
          </a:xfrm>
          <a:ln>
            <a:solidFill>
              <a:srgbClr val="002060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     MODELLI DIDATTICI E STILI </a:t>
            </a:r>
            <a:r>
              <a:rPr lang="it-IT" dirty="0" err="1" smtClean="0"/>
              <a:t>DI</a:t>
            </a:r>
            <a:r>
              <a:rPr lang="it-IT" dirty="0" smtClean="0"/>
              <a:t> INSEGNAMENTO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500063" y="1643063"/>
            <a:ext cx="2571750" cy="450056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dirty="0"/>
              <a:t>Modelli didattici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5429250" y="1643063"/>
            <a:ext cx="3286125" cy="450056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dirty="0"/>
              <a:t>Stili di insegnamento</a:t>
            </a:r>
          </a:p>
        </p:txBody>
      </p:sp>
      <p:sp>
        <p:nvSpPr>
          <p:cNvPr id="9" name="Freccia a destra 8"/>
          <p:cNvSpPr/>
          <p:nvPr/>
        </p:nvSpPr>
        <p:spPr>
          <a:xfrm>
            <a:off x="3071813" y="2928938"/>
            <a:ext cx="2357437" cy="48418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Freccia a sinistra 9"/>
          <p:cNvSpPr/>
          <p:nvPr/>
        </p:nvSpPr>
        <p:spPr>
          <a:xfrm>
            <a:off x="3071813" y="3929063"/>
            <a:ext cx="2357437" cy="500062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0363" indent="-3603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800" dirty="0" smtClean="0">
                <a:solidFill>
                  <a:srgbClr val="FF0000"/>
                </a:solidFill>
              </a:rPr>
              <a:t>Uno stile di insegnamento è la risultante</a:t>
            </a:r>
          </a:p>
          <a:p>
            <a:pPr marL="360363" indent="-3603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800" dirty="0" smtClean="0">
                <a:solidFill>
                  <a:srgbClr val="FF0000"/>
                </a:solidFill>
              </a:rPr>
              <a:t>di diverse componenti:</a:t>
            </a:r>
          </a:p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 smtClean="0"/>
              <a:t>Stili cognitivi</a:t>
            </a:r>
          </a:p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 smtClean="0"/>
              <a:t>Stili legati all’agire</a:t>
            </a:r>
          </a:p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 smtClean="0"/>
              <a:t>Atteggiamenti</a:t>
            </a:r>
          </a:p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 smtClean="0"/>
              <a:t>Stili di leadership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22531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it-IT" smtClean="0"/>
              <a:t>STILI DI INSEGNAMENTO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it-IT" smtClean="0"/>
              <a:t>STILI DI INSEGNAMENTO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>
                <a:solidFill>
                  <a:srgbClr val="FF0000"/>
                </a:solidFill>
              </a:rPr>
              <a:t>STILI COGNITIVI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800" dirty="0" smtClean="0">
              <a:solidFill>
                <a:srgbClr val="FF0000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i="1" dirty="0" smtClean="0"/>
              <a:t>Sistematico/intuitivo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i="1" dirty="0" smtClean="0"/>
              <a:t>Analitico/globale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i="1" dirty="0" smtClean="0"/>
              <a:t>Riflessivo/impulsivo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i="1" dirty="0" smtClean="0"/>
              <a:t>Verbale/visuale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i="1" dirty="0" smtClean="0"/>
              <a:t>Convergente/divergente</a:t>
            </a:r>
            <a:endParaRPr lang="it-I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67995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STILI LEGATI ALL’AGIRE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800" dirty="0" smtClean="0">
              <a:solidFill>
                <a:srgbClr val="FF00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800" dirty="0" smtClean="0">
              <a:solidFill>
                <a:srgbClr val="FF0000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i="1" dirty="0" smtClean="0"/>
              <a:t>Metodico/Impulsivo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i="1" dirty="0" smtClean="0"/>
              <a:t>Riflessivo/Pragmatico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i="1" dirty="0" smtClean="0"/>
              <a:t>Complessità/Semplicità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i="1" dirty="0" smtClean="0"/>
              <a:t>Pianificatore/Correttore</a:t>
            </a:r>
            <a:endParaRPr lang="it-IT" dirty="0"/>
          </a:p>
        </p:txBody>
      </p:sp>
      <p:sp>
        <p:nvSpPr>
          <p:cNvPr id="24579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it-IT" smtClean="0"/>
              <a:t>STILI DI INSEGNAMENTO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500063" y="285750"/>
            <a:ext cx="8229600" cy="1143000"/>
          </a:xfrm>
          <a:prstGeom prst="rect">
            <a:avLst/>
          </a:prstGeom>
          <a:solidFill>
            <a:srgbClr val="00B0F0"/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4400" dirty="0">
                <a:latin typeface="+mj-lt"/>
                <a:ea typeface="+mj-ea"/>
                <a:cs typeface="+mj-cs"/>
              </a:rPr>
              <a:t>STILI </a:t>
            </a:r>
            <a:r>
              <a:rPr lang="it-IT" sz="4400" dirty="0" err="1">
                <a:latin typeface="+mj-lt"/>
                <a:ea typeface="+mj-ea"/>
                <a:cs typeface="+mj-cs"/>
              </a:rPr>
              <a:t>DI</a:t>
            </a:r>
            <a:r>
              <a:rPr lang="it-IT" sz="4400" dirty="0">
                <a:latin typeface="+mj-lt"/>
                <a:ea typeface="+mj-ea"/>
                <a:cs typeface="+mj-cs"/>
              </a:rPr>
              <a:t> INSEGNAMENTO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it-IT" smtClean="0"/>
              <a:t>STILI DI INSEGNAMENTO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 rtlCol="0">
            <a:normAutofit fontScale="40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8400" b="1" dirty="0" smtClean="0">
                <a:solidFill>
                  <a:srgbClr val="FF0000"/>
                </a:solidFill>
              </a:rPr>
              <a:t>ATTEGGIAMENTI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300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7300" dirty="0" smtClean="0"/>
              <a:t>Per gli psicologi gli </a:t>
            </a:r>
            <a:r>
              <a:rPr lang="it-IT" sz="7300" b="1" dirty="0" smtClean="0">
                <a:solidFill>
                  <a:srgbClr val="FF0000"/>
                </a:solidFill>
              </a:rPr>
              <a:t>atteggiamenti</a:t>
            </a:r>
            <a:r>
              <a:rPr lang="it-IT" sz="7300" dirty="0" smtClean="0">
                <a:solidFill>
                  <a:srgbClr val="FF0000"/>
                </a:solidFill>
              </a:rPr>
              <a:t> </a:t>
            </a:r>
            <a:r>
              <a:rPr lang="it-IT" sz="7300" dirty="0" smtClean="0"/>
              <a:t>sono orientamenti profondi, relativamente durevoli, che sfuggono in una certa misura alla  consapevolezza e quindi alla possibilità di autocritica.  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7300" dirty="0" smtClean="0"/>
              <a:t>Si  esprimono attraverso comportamenti e opinioni, “visioni del mondo” </a:t>
            </a:r>
            <a:r>
              <a:rPr lang="it-IT" sz="7300" i="1" dirty="0" smtClean="0"/>
              <a:t>e </a:t>
            </a:r>
            <a:r>
              <a:rPr lang="it-IT" sz="7300" b="1" i="1" dirty="0" smtClean="0"/>
              <a:t>modi di interagire </a:t>
            </a:r>
            <a:r>
              <a:rPr lang="it-IT" sz="7300" dirty="0" smtClean="0"/>
              <a:t>con esso. 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7300" dirty="0" smtClean="0"/>
              <a:t>La correlazione fra atteggiamenti e comportamenti non è sempre lineare e coerente: talvolta i comportamenti svelano, al di là delle intenzioni, atteggiamenti profondi che sono in conflitto con i comportamenti palesi.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0825" y="1484313"/>
            <a:ext cx="8642350" cy="4968875"/>
          </a:xfrm>
        </p:spPr>
        <p:txBody>
          <a:bodyPr rtlCol="0">
            <a:normAutofit fontScale="8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>
                <a:solidFill>
                  <a:srgbClr val="FF0000"/>
                </a:solidFill>
              </a:rPr>
              <a:t>ATTEGGIAMENTI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b="1" u="sng" dirty="0" smtClean="0">
                <a:solidFill>
                  <a:srgbClr val="008000"/>
                </a:solidFill>
              </a:rPr>
              <a:t>Convergente</a:t>
            </a:r>
            <a:r>
              <a:rPr lang="it-IT" b="1" dirty="0" smtClean="0">
                <a:solidFill>
                  <a:srgbClr val="008000"/>
                </a:solidFill>
              </a:rPr>
              <a:t> </a:t>
            </a:r>
            <a:r>
              <a:rPr lang="it-IT" i="1" dirty="0" smtClean="0">
                <a:solidFill>
                  <a:srgbClr val="008000"/>
                </a:solidFill>
              </a:rPr>
              <a:t>(</a:t>
            </a:r>
            <a:r>
              <a:rPr lang="it-IT" sz="2800" i="1" dirty="0" smtClean="0">
                <a:solidFill>
                  <a:srgbClr val="008000"/>
                </a:solidFill>
              </a:rPr>
              <a:t>orientato verso un’unica direzione</a:t>
            </a:r>
            <a:r>
              <a:rPr lang="it-IT" i="1" dirty="0" smtClean="0">
                <a:solidFill>
                  <a:srgbClr val="008000"/>
                </a:solidFill>
              </a:rPr>
              <a:t>)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t-IT" b="1" i="1" dirty="0" smtClean="0">
                <a:solidFill>
                  <a:srgbClr val="008000"/>
                </a:solidFill>
              </a:rPr>
              <a:t>	</a:t>
            </a:r>
            <a:r>
              <a:rPr lang="it-IT" b="1" u="sng" dirty="0" smtClean="0">
                <a:solidFill>
                  <a:srgbClr val="008000"/>
                </a:solidFill>
              </a:rPr>
              <a:t>Divergente</a:t>
            </a:r>
            <a:r>
              <a:rPr lang="it-IT" b="1" dirty="0" smtClean="0">
                <a:solidFill>
                  <a:srgbClr val="008000"/>
                </a:solidFill>
              </a:rPr>
              <a:t> </a:t>
            </a:r>
            <a:r>
              <a:rPr lang="it-IT" i="1" dirty="0" smtClean="0">
                <a:solidFill>
                  <a:srgbClr val="008000"/>
                </a:solidFill>
              </a:rPr>
              <a:t>(</a:t>
            </a:r>
            <a:r>
              <a:rPr lang="it-IT" sz="2800" i="1" dirty="0" smtClean="0">
                <a:solidFill>
                  <a:srgbClr val="008000"/>
                </a:solidFill>
              </a:rPr>
              <a:t>orientato alla ricerca di direzioni diverse</a:t>
            </a:r>
            <a:r>
              <a:rPr lang="it-IT" i="1" dirty="0" smtClean="0">
                <a:solidFill>
                  <a:srgbClr val="008000"/>
                </a:solidFill>
              </a:rPr>
              <a:t>)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1400" i="1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t-IT" b="1" dirty="0" smtClean="0"/>
              <a:t>2.   </a:t>
            </a:r>
            <a:r>
              <a:rPr lang="it-IT" b="1" u="sng" dirty="0" smtClean="0">
                <a:solidFill>
                  <a:schemeClr val="tx2">
                    <a:lumMod val="75000"/>
                  </a:schemeClr>
                </a:solidFill>
              </a:rPr>
              <a:t>Livellatore</a:t>
            </a:r>
            <a:r>
              <a:rPr lang="it-IT" i="1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it-IT" sz="2800" i="1" dirty="0" smtClean="0">
                <a:solidFill>
                  <a:schemeClr val="tx2">
                    <a:lumMod val="75000"/>
                  </a:schemeClr>
                </a:solidFill>
              </a:rPr>
              <a:t>tende ad appiattire le differenze fra oggetti, 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t-IT" sz="2800" i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eventi, persone </a:t>
            </a:r>
            <a:r>
              <a:rPr lang="it-IT" i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      </a:t>
            </a:r>
            <a:r>
              <a:rPr lang="it-IT" b="1" u="sng" dirty="0" err="1" smtClean="0">
                <a:solidFill>
                  <a:schemeClr val="tx2">
                    <a:lumMod val="75000"/>
                  </a:schemeClr>
                </a:solidFill>
              </a:rPr>
              <a:t>Acutizzatore</a:t>
            </a:r>
            <a:r>
              <a:rPr lang="it-IT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3300" i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it-IT" sz="2800" i="1" dirty="0" smtClean="0">
                <a:solidFill>
                  <a:schemeClr val="tx2">
                    <a:lumMod val="75000"/>
                  </a:schemeClr>
                </a:solidFill>
              </a:rPr>
              <a:t>tende a rimarcare e ad enfatizzare le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t-IT" sz="2800" i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diversità) </a:t>
            </a:r>
            <a:endParaRPr lang="it-IT" sz="2400" i="1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t-IT" b="1" dirty="0" smtClean="0"/>
              <a:t>3.  </a:t>
            </a:r>
            <a:r>
              <a:rPr lang="it-IT" b="1" u="sng" dirty="0" smtClean="0">
                <a:solidFill>
                  <a:srgbClr val="FF0000"/>
                </a:solidFill>
              </a:rPr>
              <a:t>Evitante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sz="2800" i="1" dirty="0" smtClean="0">
                <a:solidFill>
                  <a:srgbClr val="FF0000"/>
                </a:solidFill>
              </a:rPr>
              <a:t>(attaccamento e bisogno di sicurezza)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t-IT" b="1" dirty="0" smtClean="0">
                <a:solidFill>
                  <a:srgbClr val="FF0000"/>
                </a:solidFill>
              </a:rPr>
              <a:t>      </a:t>
            </a:r>
            <a:r>
              <a:rPr lang="it-IT" b="1" u="sng" dirty="0" smtClean="0">
                <a:solidFill>
                  <a:srgbClr val="FF0000"/>
                </a:solidFill>
              </a:rPr>
              <a:t>Esplorativo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sz="2800" i="1" dirty="0" smtClean="0">
                <a:solidFill>
                  <a:srgbClr val="FF0000"/>
                </a:solidFill>
              </a:rPr>
              <a:t>(curiosità e autonomia)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600" i="1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t-IT" b="1" dirty="0" smtClean="0"/>
              <a:t>4.  </a:t>
            </a:r>
            <a:r>
              <a:rPr lang="it-IT" b="1" u="sng" dirty="0" smtClean="0">
                <a:solidFill>
                  <a:srgbClr val="FF3399"/>
                </a:solidFill>
              </a:rPr>
              <a:t>Finalistico </a:t>
            </a:r>
            <a:r>
              <a:rPr lang="it-IT" b="1" dirty="0" smtClean="0">
                <a:solidFill>
                  <a:srgbClr val="FF3399"/>
                </a:solidFill>
              </a:rPr>
              <a:t> </a:t>
            </a:r>
            <a:r>
              <a:rPr lang="it-IT" sz="2800" i="1" dirty="0" smtClean="0">
                <a:solidFill>
                  <a:srgbClr val="FF3399"/>
                </a:solidFill>
              </a:rPr>
              <a:t>(orientato all’obiettivo)</a:t>
            </a:r>
            <a:endParaRPr lang="it-IT" i="1" dirty="0" smtClean="0">
              <a:solidFill>
                <a:srgbClr val="FF3399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t-IT" b="1" i="1" dirty="0" smtClean="0">
                <a:solidFill>
                  <a:srgbClr val="FF3399"/>
                </a:solidFill>
              </a:rPr>
              <a:t>      </a:t>
            </a:r>
            <a:r>
              <a:rPr lang="it-IT" b="1" u="sng" dirty="0" smtClean="0">
                <a:solidFill>
                  <a:srgbClr val="FF3399"/>
                </a:solidFill>
              </a:rPr>
              <a:t>Giocoso</a:t>
            </a:r>
            <a:r>
              <a:rPr lang="it-IT" b="1" dirty="0" smtClean="0">
                <a:solidFill>
                  <a:srgbClr val="FF3399"/>
                </a:solidFill>
              </a:rPr>
              <a:t> </a:t>
            </a:r>
            <a:r>
              <a:rPr lang="it-IT" sz="2800" i="1" dirty="0" smtClean="0">
                <a:solidFill>
                  <a:srgbClr val="FF3399"/>
                </a:solidFill>
              </a:rPr>
              <a:t>(appagato dall’attività in se stessa)</a:t>
            </a:r>
            <a:endParaRPr lang="it-IT" i="1" dirty="0" smtClean="0">
              <a:solidFill>
                <a:srgbClr val="FF3399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it-IT" i="1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it-IT" i="1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it-IT" i="1" dirty="0" smtClean="0"/>
          </a:p>
        </p:txBody>
      </p:sp>
      <p:sp>
        <p:nvSpPr>
          <p:cNvPr id="26627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it-IT" smtClean="0"/>
              <a:t>STILI DI INSEGNAMENTO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500063" y="285750"/>
            <a:ext cx="8229600" cy="1143000"/>
          </a:xfrm>
          <a:prstGeom prst="rect">
            <a:avLst/>
          </a:prstGeom>
          <a:solidFill>
            <a:srgbClr val="00B0F0"/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4400">
                <a:latin typeface="+mj-lt"/>
                <a:ea typeface="+mj-ea"/>
                <a:cs typeface="+mj-cs"/>
              </a:rPr>
              <a:t>STILI DI INSEGNAMENTO</a:t>
            </a:r>
            <a:endParaRPr lang="it-IT" sz="4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it-IT" smtClean="0"/>
              <a:t>STILI DI INSEGNAMENTO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>
              <a:solidFill>
                <a:srgbClr val="FF00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>
                <a:solidFill>
                  <a:srgbClr val="FF0000"/>
                </a:solidFill>
              </a:rPr>
              <a:t>STILI </a:t>
            </a:r>
            <a:r>
              <a:rPr lang="it-IT" dirty="0" err="1" smtClean="0">
                <a:solidFill>
                  <a:srgbClr val="FF0000"/>
                </a:solidFill>
              </a:rPr>
              <a:t>DI</a:t>
            </a:r>
            <a:r>
              <a:rPr lang="it-IT" dirty="0" smtClean="0">
                <a:solidFill>
                  <a:srgbClr val="FF0000"/>
                </a:solidFill>
              </a:rPr>
              <a:t> LEADERSHIP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>
              <a:solidFill>
                <a:srgbClr val="FF0000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 smtClean="0"/>
              <a:t>Direttivo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 smtClean="0"/>
              <a:t>Democratico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 smtClean="0"/>
              <a:t>Partecipativo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 smtClean="0"/>
              <a:t>Competitivo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 smtClean="0"/>
              <a:t>Lassista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 err="1" smtClean="0"/>
              <a:t>…………</a:t>
            </a:r>
            <a:r>
              <a:rPr lang="it-IT" dirty="0" smtClean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800" b="1" dirty="0" smtClean="0">
                <a:solidFill>
                  <a:srgbClr val="FF0000"/>
                </a:solidFill>
              </a:rPr>
              <a:t>Sistematico pianificatore convergente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Programma accuratamente le lezioni e segue in maniera scrupolosa lo schema della sua progettazione.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Scandisce con precisione i tempi della lezione, chiarendo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sempre gli obiettivi che ci si prefigge e il tempo che si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impiegherà per raggiungerli.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Gli alunni in questo modo si sentono rassicurati, sanno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sempre che cosa si fa e perché si fa, percepiscono – 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acquistano - un senso di ordine e di efficienza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8675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it-IT" smtClean="0"/>
              <a:t>STILI DI INSEGNAMENTO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500063" y="285750"/>
            <a:ext cx="8229600" cy="1143000"/>
          </a:xfrm>
          <a:prstGeom prst="rect">
            <a:avLst/>
          </a:prstGeom>
          <a:solidFill>
            <a:srgbClr val="00B0F0"/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4400">
                <a:latin typeface="+mj-lt"/>
                <a:ea typeface="+mj-ea"/>
                <a:cs typeface="+mj-cs"/>
              </a:rPr>
              <a:t>STILI DI INSEGNAMENTO</a:t>
            </a:r>
            <a:endParaRPr lang="it-IT" sz="4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it-IT" smtClean="0"/>
              <a:t>STILI DI INSEGNAMENTO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500" b="1" dirty="0" smtClean="0">
                <a:solidFill>
                  <a:srgbClr val="FF0000"/>
                </a:solidFill>
              </a:rPr>
              <a:t>Riflessivo complesso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Spinge spesso gli alunni a problematizzare, a tracciare collegamenti e a trarre inferenze, perché l’apprendimento ha senso solo se si utilizza il pensiero al limite delle proprie capacità elaborative.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Ciò induce a non essere approssimativi, sbrigativi e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dogmatici, irrispettosi delle sfumature e delle differenze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it-IT" b="1" dirty="0" smtClean="0">
                <a:solidFill>
                  <a:srgbClr val="FF0000"/>
                </a:solidFill>
              </a:rPr>
              <a:t>Pragmatico semplice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r>
              <a:rPr lang="it-IT" sz="3250" dirty="0" smtClean="0"/>
              <a:t>Cerca di ancorare ogni attività al vissuto degli alunni, facendo esempi attinti dalla quotidianità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r>
              <a:rPr lang="it-IT" sz="3250" dirty="0" smtClean="0"/>
              <a:t>e prevedendo sempre applicazioni pratiche, perché altrimenti ogni concetto rimane distante,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r>
              <a:rPr lang="it-IT" sz="3250" dirty="0" smtClean="0"/>
              <a:t>campato in aria, sostanzialmente opaco e incomprensibile</a:t>
            </a:r>
            <a:endParaRPr lang="it-IT" sz="3250" dirty="0" smtClean="0">
              <a:solidFill>
                <a:srgbClr val="FF0000"/>
              </a:solidFill>
            </a:endParaRPr>
          </a:p>
        </p:txBody>
      </p:sp>
      <p:sp>
        <p:nvSpPr>
          <p:cNvPr id="30723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it-IT" smtClean="0"/>
              <a:t>STILI DI INSEGNAMENTO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171450"/>
            <a:ext cx="6929437" cy="663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it-IT" smtClean="0"/>
              <a:t>STILI DI INSEGNAMENTO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 rtlCol="0"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800" b="1" dirty="0" smtClean="0">
                <a:solidFill>
                  <a:srgbClr val="FF0000"/>
                </a:solidFill>
              </a:rPr>
              <a:t>Evitante</a:t>
            </a:r>
            <a:endParaRPr lang="it-IT" sz="3800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Sta bene attento a non imbarcarsi in discussioni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estenuanti e senza sbocco, che hanno l’unico scopo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ed esito di perdere tempo e non fare la lezione.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Crede che l’insegnante si debba assumere la responsabilità del proprio ruolo, anche se talvolta può risultare impopolare, perché fare fatica non piace a nessuno, ma senza fatica non c’è  apprendimento.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it-IT" smtClean="0"/>
              <a:t>STILI DI INSEGNAMENTO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500" b="1" dirty="0" smtClean="0">
                <a:solidFill>
                  <a:srgbClr val="FF0000"/>
                </a:solidFill>
              </a:rPr>
              <a:t>Esplorativo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Sollecita  i suoi alunni a non dare niente per scontato, ma invece ad interrogarsi senza posa, a sondare nuove possibilità e a cercare nuove piste.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Compito primario della scuola è accendere dei fuochi di interesse, senza i quali non c’è vero scambio di esperienze tra generazioni, c’è rassegnazione, immobilismo, passività.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o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it-IT" smtClean="0"/>
              <a:t>IL MIO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Ogni stile di insegnamento ha una </a:t>
            </a:r>
            <a:r>
              <a:rPr lang="it-IT" b="1" dirty="0" smtClean="0">
                <a:solidFill>
                  <a:srgbClr val="C00000"/>
                </a:solidFill>
              </a:rPr>
              <a:t>componente</a:t>
            </a:r>
            <a:r>
              <a:rPr lang="it-IT" b="1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>
                <a:solidFill>
                  <a:srgbClr val="C00000"/>
                </a:solidFill>
              </a:rPr>
              <a:t>     cognitiva, emozionale, relazionale</a:t>
            </a:r>
            <a:r>
              <a:rPr lang="it-IT" b="1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E’ importante riconoscere il più chiaramente possibile il proprio reale stile di insegnamento, che potrebbe essere anche abbastanza diverso di quello che si vorrebbe avere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L’azione combinata delle diverse dimensioni in cui si articola lo stile pedagogico personale comporta effetti anche rilevanti sulla prassi didattica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o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it-IT" smtClean="0"/>
              <a:t>IL MIO STILE</a:t>
            </a:r>
          </a:p>
        </p:txBody>
      </p:sp>
      <p:sp>
        <p:nvSpPr>
          <p:cNvPr id="3481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t-IT" smtClean="0"/>
              <a:t>    L’insegnante tende a entrare in sintonia più facilmente con gli studenti che presentano uno stile di apprendimento più simile al suo, con esiti problematici o negativi in termini di efficacia del suo insegnamento nei confronti degli altri studenti e quindi anche di successo personale. Egli deve imparare a riconoscere e valorizzare i diversi stili di apprendimento degli alunni</a:t>
            </a:r>
          </a:p>
          <a:p>
            <a:pPr eaLnBrk="1" hangingPunct="1"/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o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it-IT" smtClean="0"/>
              <a:t>IL MIO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>
                <a:solidFill>
                  <a:srgbClr val="00B050"/>
                </a:solidFill>
              </a:rPr>
              <a:t>Per scoprire il proprio stile di insegnamento, può essere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>
                <a:solidFill>
                  <a:srgbClr val="00B050"/>
                </a:solidFill>
              </a:rPr>
              <a:t>utile rispondere a queste domande: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Quando programmo una lezione in una classe, </a:t>
            </a:r>
            <a:r>
              <a:rPr lang="it-IT" sz="3600" b="1" dirty="0" smtClean="0">
                <a:solidFill>
                  <a:srgbClr val="FF0000"/>
                </a:solidFill>
              </a:rPr>
              <a:t>qual è la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600" b="1" dirty="0" smtClean="0">
                <a:solidFill>
                  <a:srgbClr val="FF0000"/>
                </a:solidFill>
              </a:rPr>
              <a:t>prima cosa a cui penso?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Che cosa ho fatto la settimana precedente?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Di quale argomento parlerò oggi?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Che cosa è successo in questa settimana di interessante per poterne parlare?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Che cosa devo fare per far lavorare insieme gli studenti?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Come mi accoglieranno, in che stato d’animo saranno?.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err="1" smtClean="0"/>
              <a:t>……………………………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o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it-IT" smtClean="0"/>
              <a:t>IL MIO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4500" dirty="0" smtClean="0"/>
              <a:t>Quando penso alla lezione, </a:t>
            </a:r>
            <a:r>
              <a:rPr lang="it-IT" sz="5100" b="1" dirty="0" smtClean="0">
                <a:solidFill>
                  <a:srgbClr val="FF0000"/>
                </a:solidFill>
              </a:rPr>
              <a:t>che cosa mi preoccupa di più?</a:t>
            </a:r>
            <a:r>
              <a:rPr lang="it-IT" sz="5100" b="1" dirty="0" smtClean="0"/>
              <a:t> </a:t>
            </a:r>
            <a:endParaRPr lang="it-IT" sz="4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500" dirty="0" smtClean="0"/>
              <a:t>Ho preparato bene tutto l’argomento?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500" dirty="0" smtClean="0"/>
              <a:t>Ho organizzato con precisione tutte le fasi e i passaggi della spiegazione?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500" dirty="0" smtClean="0"/>
              <a:t>Che tipo di domande/obiezioni potranno farmi? Riuscirò a rispondere?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500" dirty="0" smtClean="0"/>
              <a:t>Riuscirò a tener desta l’attenzione per tutta l’ora? E se la situazione mi sfugge di mano?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500" dirty="0" smtClean="0"/>
              <a:t>L’argomento sarà interessante o no? Ho un argomento di riserva?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500" dirty="0" err="1" smtClean="0"/>
              <a:t>………………………</a:t>
            </a:r>
            <a:r>
              <a:rPr lang="it-IT" sz="4500" dirty="0" smtClean="0"/>
              <a:t>.</a:t>
            </a:r>
            <a:endParaRPr lang="it-IT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o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it-IT" smtClean="0"/>
              <a:t>IL MIO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>
                <a:solidFill>
                  <a:srgbClr val="FF0000"/>
                </a:solidFill>
              </a:rPr>
              <a:t>Che cosa mi gratifica di più quando entro in classe?</a:t>
            </a:r>
            <a:r>
              <a:rPr lang="it-IT" b="1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Tutti si alzano in piedi e mi salutano;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hanno pronto il libro e attendono che inizi la lezione;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mi fanno domande relative alla lezione precedente;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mi portano articoli di giornale o mi raccontano qualche notizia che hanno saputo, chiedendomi cosa ne penso;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mi accolgono tutti con sollievo;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..............................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o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it-IT" smtClean="0"/>
              <a:t>IL MIO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>
                <a:solidFill>
                  <a:srgbClr val="FF0000"/>
                </a:solidFill>
              </a:rPr>
              <a:t>Penso di aver svolto bene la lezione </a:t>
            </a:r>
            <a:r>
              <a:rPr lang="it-IT" dirty="0" smtClean="0"/>
              <a:t>quando: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sono riuscito a svolgere tutto il programma che avevo previsto per questa lezione;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ho spiegato tutto con chiarezza;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l’argomento proposto ha suscitato un notevole dibattito;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tutti sono stati zitti ad ascoltarmi;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non abbiamo fatto molto, ma ci siamo divertiti tantissimo;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anche X, che di solito non parla mai, oggi ha raccontato una sua  situazione familiare che lo/a preoccupa;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..........................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o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it-IT" smtClean="0"/>
              <a:t>IL MIO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Penso di essere </a:t>
            </a:r>
            <a:r>
              <a:rPr lang="it-IT" sz="3600" b="1" dirty="0" smtClean="0">
                <a:solidFill>
                  <a:srgbClr val="FF0000"/>
                </a:solidFill>
              </a:rPr>
              <a:t>un bravo insegnante </a:t>
            </a:r>
            <a:r>
              <a:rPr lang="it-IT" dirty="0" smtClean="0"/>
              <a:t>quando: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I miei studenti mi cercano per i corridoi o anche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     a casa per chiedermi consigli o parlarmi della loro vita;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nelle verifiche che faccio dimostrano di aver imparato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     bene i contenuti previsti dal programma;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in classe c’è un clima disteso e di dialogo spontaneo;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quando ci sono io, nessuno studia altre materie;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anche chi non fa religione chiede di partecipare;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sono capace di proporre sempre argomenti nuovi;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err="1" smtClean="0"/>
              <a:t>……………………………………………………………</a:t>
            </a:r>
            <a:r>
              <a:rPr lang="it-IT" dirty="0" smtClean="0"/>
              <a:t>..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o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it-IT" smtClean="0"/>
              <a:t>IL MIO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Nella valutazione tengo conto soprattutto di: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1 – </a:t>
            </a:r>
            <a:r>
              <a:rPr lang="it-IT" b="1" dirty="0" smtClean="0">
                <a:solidFill>
                  <a:srgbClr val="FF0000"/>
                </a:solidFill>
              </a:rPr>
              <a:t>conoscenze acquisite</a:t>
            </a:r>
            <a:r>
              <a:rPr lang="it-IT" dirty="0" smtClean="0"/>
              <a:t>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2 </a:t>
            </a:r>
            <a:r>
              <a:rPr lang="it-IT" b="1" dirty="0" smtClean="0"/>
              <a:t>-  </a:t>
            </a:r>
            <a:r>
              <a:rPr lang="it-IT" b="1" dirty="0" smtClean="0">
                <a:solidFill>
                  <a:srgbClr val="0070C0"/>
                </a:solidFill>
              </a:rPr>
              <a:t>interesse dimostrato </a:t>
            </a:r>
            <a:r>
              <a:rPr lang="it-IT" dirty="0" smtClean="0"/>
              <a:t>?( rilevato come? 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3 -  </a:t>
            </a:r>
            <a:r>
              <a:rPr lang="it-IT" b="1" dirty="0" smtClean="0">
                <a:solidFill>
                  <a:srgbClr val="C00000"/>
                </a:solidFill>
              </a:rPr>
              <a:t>partecipazione al dialogo</a:t>
            </a:r>
            <a:r>
              <a:rPr lang="it-IT" dirty="0" smtClean="0"/>
              <a:t>? ( che cosa è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       importante, solo la partecipazione in sé 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       anche quello che viene detto? 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4 -  </a:t>
            </a:r>
            <a:r>
              <a:rPr lang="it-IT" b="1" dirty="0" smtClean="0">
                <a:solidFill>
                  <a:srgbClr val="00B050"/>
                </a:solidFill>
              </a:rPr>
              <a:t>comportamento</a:t>
            </a:r>
            <a:r>
              <a:rPr lang="it-IT" dirty="0" smtClean="0"/>
              <a:t> ? ( vivace/tranquillo;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       chiacchierone/silenzioso; </a:t>
            </a:r>
            <a:r>
              <a:rPr lang="it-IT" dirty="0" err="1" smtClean="0"/>
              <a:t>………</a:t>
            </a:r>
            <a:endParaRPr lang="it-IT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5 -  </a:t>
            </a:r>
            <a:r>
              <a:rPr lang="it-IT" b="1" dirty="0" smtClean="0">
                <a:solidFill>
                  <a:srgbClr val="7030A0"/>
                </a:solidFill>
              </a:rPr>
              <a:t>impegno</a:t>
            </a:r>
            <a:r>
              <a:rPr lang="it-IT" dirty="0" smtClean="0"/>
              <a:t>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it-IT" smtClean="0"/>
              <a:t>MODELLI DIDATTICI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A seconda che a prevalere siano l’uno o l’altro  di questi elementi </a:t>
            </a:r>
            <a:r>
              <a:rPr lang="it-IT" sz="2800" dirty="0" smtClean="0"/>
              <a:t>(DOCENTE, ALUNNO, METODO, DISCIPLINA) si avranno diversi </a:t>
            </a:r>
            <a:r>
              <a:rPr lang="it-IT" sz="2800" b="1" dirty="0" smtClean="0">
                <a:solidFill>
                  <a:srgbClr val="FF0000"/>
                </a:solidFill>
              </a:rPr>
              <a:t>“MODELLI DIDATTICI”</a:t>
            </a:r>
            <a:r>
              <a:rPr lang="it-IT" dirty="0" smtClean="0"/>
              <a:t>, intesi come schemi teorici rappresentativi degli elementi che  intervengono nell’attività  didattica.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Ricordiamo, anche se sembra inutile sottolinearlo, che </a:t>
            </a:r>
            <a:r>
              <a:rPr lang="it-IT" b="1" dirty="0" smtClean="0"/>
              <a:t>ogni modello didattico sottintende un modo di intendere la scuola</a:t>
            </a:r>
            <a:r>
              <a:rPr lang="it-IT" dirty="0" smtClean="0"/>
              <a:t>, il </a:t>
            </a:r>
            <a:r>
              <a:rPr lang="it-IT" b="1" dirty="0" smtClean="0"/>
              <a:t>processo di insegnamento-apprendimento</a:t>
            </a:r>
            <a:r>
              <a:rPr lang="it-IT" dirty="0" smtClean="0"/>
              <a:t>, il </a:t>
            </a:r>
            <a:r>
              <a:rPr lang="it-IT" b="1" dirty="0" smtClean="0"/>
              <a:t>ruolo del docente. 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t-IT" b="1" dirty="0" smtClean="0"/>
              <a:t>         </a:t>
            </a:r>
            <a:r>
              <a:rPr lang="it-IT" dirty="0" smtClean="0"/>
              <a:t>In definitiva un’antropologia e una pedagogia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o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it-IT" smtClean="0"/>
              <a:t>IL MIO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Se dovessi definire il mio modo di insegnare con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>
                <a:solidFill>
                  <a:srgbClr val="FF0000"/>
                </a:solidFill>
              </a:rPr>
              <a:t>una metafora</a:t>
            </a:r>
            <a:r>
              <a:rPr lang="it-IT" dirty="0" smtClean="0"/>
              <a:t>, a chi mi paragonerei?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i="1" dirty="0" smtClean="0">
                <a:latin typeface="+mj-lt"/>
              </a:rPr>
              <a:t>Condottiero? </a:t>
            </a:r>
            <a:r>
              <a:rPr lang="it-IT" b="1" i="1" dirty="0" smtClean="0">
                <a:solidFill>
                  <a:srgbClr val="0033CC"/>
                </a:solidFill>
                <a:latin typeface="+mj-lt"/>
              </a:rPr>
              <a:t>Allenatore</a:t>
            </a:r>
            <a:r>
              <a:rPr lang="it-IT" b="1" i="1" dirty="0" smtClean="0">
                <a:latin typeface="+mj-lt"/>
              </a:rPr>
              <a:t>? </a:t>
            </a:r>
            <a:r>
              <a:rPr lang="it-IT" b="1" i="1" dirty="0" smtClean="0">
                <a:solidFill>
                  <a:srgbClr val="008000"/>
                </a:solidFill>
                <a:latin typeface="+mj-lt"/>
              </a:rPr>
              <a:t>Compagno di viaggio</a:t>
            </a:r>
            <a:r>
              <a:rPr lang="it-IT" b="1" i="1" dirty="0" smtClean="0">
                <a:latin typeface="+mj-lt"/>
              </a:rPr>
              <a:t>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i="1" dirty="0" smtClean="0">
                <a:solidFill>
                  <a:srgbClr val="FF99FF"/>
                </a:solidFill>
              </a:rPr>
              <a:t>Mamma</a:t>
            </a:r>
            <a:r>
              <a:rPr lang="it-IT" b="1" i="1" dirty="0" smtClean="0"/>
              <a:t>? Papà? </a:t>
            </a:r>
            <a:r>
              <a:rPr lang="it-IT" b="1" i="1" dirty="0" smtClean="0">
                <a:solidFill>
                  <a:srgbClr val="7030A0"/>
                </a:solidFill>
              </a:rPr>
              <a:t>Amico</a:t>
            </a:r>
            <a:r>
              <a:rPr lang="it-IT" b="1" i="1" dirty="0" smtClean="0"/>
              <a:t>? </a:t>
            </a:r>
            <a:r>
              <a:rPr lang="it-IT" b="1" i="1" dirty="0" smtClean="0">
                <a:solidFill>
                  <a:srgbClr val="006666"/>
                </a:solidFill>
              </a:rPr>
              <a:t>Cantastorie</a:t>
            </a:r>
            <a:r>
              <a:rPr lang="it-IT" b="1" i="1" dirty="0" smtClean="0"/>
              <a:t>? </a:t>
            </a:r>
            <a:r>
              <a:rPr lang="it-IT" b="1" i="1" dirty="0" smtClean="0">
                <a:solidFill>
                  <a:srgbClr val="C00000"/>
                </a:solidFill>
              </a:rPr>
              <a:t>Acrobata</a:t>
            </a:r>
            <a:r>
              <a:rPr lang="it-IT" b="1" i="1" dirty="0" smtClean="0"/>
              <a:t>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i="1" dirty="0" smtClean="0">
                <a:solidFill>
                  <a:srgbClr val="663300"/>
                </a:solidFill>
              </a:rPr>
              <a:t>Oratore</a:t>
            </a:r>
            <a:r>
              <a:rPr lang="it-IT" b="1" i="1" dirty="0" smtClean="0"/>
              <a:t>? </a:t>
            </a:r>
            <a:r>
              <a:rPr lang="it-IT" b="1" i="1" dirty="0" smtClean="0">
                <a:solidFill>
                  <a:srgbClr val="FF0000"/>
                </a:solidFill>
              </a:rPr>
              <a:t>Conduttore di talk-show</a:t>
            </a:r>
            <a:r>
              <a:rPr lang="it-IT" b="1" i="1" dirty="0" smtClean="0"/>
              <a:t>? </a:t>
            </a:r>
            <a:r>
              <a:rPr lang="it-IT" b="1" i="1" dirty="0" smtClean="0">
                <a:solidFill>
                  <a:srgbClr val="003300"/>
                </a:solidFill>
              </a:rPr>
              <a:t>Guida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i="1" dirty="0" smtClean="0">
                <a:solidFill>
                  <a:srgbClr val="003300"/>
                </a:solidFill>
              </a:rPr>
              <a:t>alpina</a:t>
            </a:r>
            <a:r>
              <a:rPr lang="it-IT" b="1" i="1" dirty="0" smtClean="0"/>
              <a:t>? </a:t>
            </a:r>
            <a:r>
              <a:rPr lang="it-IT" b="1" i="1" dirty="0" smtClean="0">
                <a:solidFill>
                  <a:srgbClr val="00B0F0"/>
                </a:solidFill>
              </a:rPr>
              <a:t>Attore? </a:t>
            </a:r>
            <a:r>
              <a:rPr lang="it-IT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Fratello/sorella maggiore?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i="1" dirty="0" smtClean="0">
                <a:solidFill>
                  <a:srgbClr val="663300"/>
                </a:solidFill>
              </a:rPr>
              <a:t>Consulente esperto?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4300" b="1" dirty="0" smtClean="0">
                <a:solidFill>
                  <a:srgbClr val="FF0000"/>
                </a:solidFill>
              </a:rPr>
              <a:t>Perché?</a:t>
            </a:r>
            <a:endParaRPr lang="it-IT" sz="43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it-IT" sz="3600" dirty="0" smtClean="0"/>
              <a:t>Il mio stile di insegnamento è adeguato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it-IT" sz="4000" b="1" dirty="0" smtClean="0">
                <a:solidFill>
                  <a:srgbClr val="FF0000"/>
                </a:solidFill>
              </a:rPr>
              <a:t>alle finalità</a:t>
            </a:r>
            <a:r>
              <a:rPr lang="it-IT" sz="4000" dirty="0" smtClean="0">
                <a:solidFill>
                  <a:srgbClr val="FF0000"/>
                </a:solidFill>
              </a:rPr>
              <a:t>,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it-IT" sz="4000" b="1" dirty="0" smtClean="0">
                <a:solidFill>
                  <a:srgbClr val="FF0000"/>
                </a:solidFill>
              </a:rPr>
              <a:t>agli obiettivi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it-IT" sz="4000" b="1" dirty="0" smtClean="0">
                <a:solidFill>
                  <a:srgbClr val="FF0000"/>
                </a:solidFill>
              </a:rPr>
              <a:t>alle caratteristiche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it-IT" sz="4000" dirty="0" smtClean="0"/>
              <a:t>di quello che dovrebbe essere l’IRC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it-IT" sz="4000" dirty="0" smtClean="0"/>
              <a:t>a scuola?</a:t>
            </a:r>
            <a:endParaRPr lang="it-IT" dirty="0" smtClean="0"/>
          </a:p>
        </p:txBody>
      </p:sp>
      <p:sp>
        <p:nvSpPr>
          <p:cNvPr id="43011" name="Tito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it-IT" smtClean="0"/>
              <a:t>IL MIO STILE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it-IT" smtClean="0"/>
              <a:t>MODELLI DIDATTICI</a:t>
            </a:r>
          </a:p>
        </p:txBody>
      </p:sp>
      <p:sp>
        <p:nvSpPr>
          <p:cNvPr id="6147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it-IT" smtClean="0"/>
              <a:t>    Esistono </a:t>
            </a:r>
            <a:r>
              <a:rPr lang="it-IT" sz="2800" b="1" smtClean="0">
                <a:solidFill>
                  <a:srgbClr val="FF0000"/>
                </a:solidFill>
              </a:rPr>
              <a:t>molti modelli didattici</a:t>
            </a:r>
            <a:r>
              <a:rPr lang="it-IT" smtClean="0"/>
              <a:t>, variamente classificati. Lo schema proposto da Cicatelli in “Conoscere la scuola” ed. La Scuola, li distingue in base alla prevalenza data a uno o all’altro dei sistemi considerati. Questo schema è volutamente esasperato e difficilmente riscontrabile nella prassi corrente, ma può aiutare a interpretare il proprio modello didattico prevalente. </a:t>
            </a:r>
          </a:p>
          <a:p>
            <a:pPr eaLnBrk="1" hangingPunct="1"/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it-IT" smtClean="0"/>
              <a:t>MODELLI DIDATTICI</a:t>
            </a:r>
          </a:p>
        </p:txBody>
      </p:sp>
      <p:sp>
        <p:nvSpPr>
          <p:cNvPr id="7171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algn="just" eaLnBrk="1" hangingPunct="1"/>
            <a:r>
              <a:rPr lang="it-IT" sz="2800" b="1" smtClean="0">
                <a:solidFill>
                  <a:srgbClr val="FF0000"/>
                </a:solidFill>
              </a:rPr>
              <a:t>Prevalenza del ruolo del docente</a:t>
            </a:r>
            <a:r>
              <a:rPr lang="it-IT" sz="2800" smtClean="0"/>
              <a:t>: modello tradizionale incentrato sulla classica lezione frontale, trasmissione di contenuti logicamente organizzati e disposti secondo un ordine deduttivo</a:t>
            </a:r>
          </a:p>
          <a:p>
            <a:pPr algn="just" eaLnBrk="1" hangingPunct="1"/>
            <a:r>
              <a:rPr lang="it-IT" sz="2800" b="1" smtClean="0">
                <a:solidFill>
                  <a:srgbClr val="FF0000"/>
                </a:solidFill>
              </a:rPr>
              <a:t>Prevalenza dei contenuti disciplinari</a:t>
            </a:r>
            <a:r>
              <a:rPr lang="it-IT" sz="2800" smtClean="0">
                <a:solidFill>
                  <a:srgbClr val="FF0000"/>
                </a:solidFill>
              </a:rPr>
              <a:t>: </a:t>
            </a:r>
            <a:r>
              <a:rPr lang="it-IT" sz="2800" smtClean="0"/>
              <a:t>anche questo modello è tradizionale, solo che al posto del potere o carisma del docente si sostituisce il potere o carisma della disciplina: in primo piano c’è la struttura e la coerenza interna della disciplina, a cui sottostanno sia il docente che l’allievo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it-IT" smtClean="0"/>
              <a:t>MODELLI DIDATTICI</a:t>
            </a:r>
          </a:p>
        </p:txBody>
      </p:sp>
      <p:sp>
        <p:nvSpPr>
          <p:cNvPr id="8195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it-IT" sz="2900" smtClean="0"/>
              <a:t>    Se a prevalere è </a:t>
            </a:r>
            <a:r>
              <a:rPr lang="it-IT" sz="2900" b="1" smtClean="0">
                <a:solidFill>
                  <a:srgbClr val="FF0000"/>
                </a:solidFill>
              </a:rPr>
              <a:t>l’alunno</a:t>
            </a:r>
            <a:r>
              <a:rPr lang="it-IT" sz="2900" smtClean="0">
                <a:solidFill>
                  <a:srgbClr val="FF0000"/>
                </a:solidFill>
              </a:rPr>
              <a:t> </a:t>
            </a:r>
            <a:r>
              <a:rPr lang="it-IT" sz="2900" smtClean="0"/>
              <a:t>il docente lascia la posizione centrale al destinatario del suo insegnamento e si pone al suo servizio. L’obiettivo dell’azione educativa è il protagonismo dell’alunno, per cui diventano determinanti le sue dinamiche personali, i suoi processi di apprendimento, i suoi problemi, le sue esigenze estemporanee, alle quali si può anche sacrificare la struttura di una disciplina. Ci si preoccupa di assicurare soprattutto il benessere dell’alunno e la sua socializzazione.</a:t>
            </a:r>
            <a:endParaRPr lang="it-IT" sz="29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it-IT" smtClean="0"/>
              <a:t>MODELLI DIDATTICI</a:t>
            </a:r>
          </a:p>
        </p:txBody>
      </p:sp>
      <p:sp>
        <p:nvSpPr>
          <p:cNvPr id="921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 algn="just" eaLnBrk="1" hangingPunct="1">
              <a:buFont typeface="Arial" charset="0"/>
              <a:buNone/>
            </a:pPr>
            <a:r>
              <a:rPr lang="it-IT" smtClean="0"/>
              <a:t>Quando prevale il </a:t>
            </a:r>
            <a:r>
              <a:rPr lang="it-IT" b="1" smtClean="0">
                <a:solidFill>
                  <a:srgbClr val="FF0000"/>
                </a:solidFill>
              </a:rPr>
              <a:t>metodo</a:t>
            </a:r>
            <a:r>
              <a:rPr lang="it-IT" smtClean="0"/>
              <a:t>,</a:t>
            </a:r>
            <a:r>
              <a:rPr lang="it-IT" smtClean="0">
                <a:solidFill>
                  <a:srgbClr val="FF0000"/>
                </a:solidFill>
              </a:rPr>
              <a:t> </a:t>
            </a:r>
            <a:r>
              <a:rPr lang="it-IT" smtClean="0"/>
              <a:t>l’attenzione è rivolta prioritariamente alla procedura instaurata, lasciando un po’ nell’ombra i contenuti. L’obiettivo è  che </a:t>
            </a:r>
            <a:r>
              <a:rPr lang="it-IT" sz="2800" b="1" smtClean="0"/>
              <a:t>l’alunno acquisisca un metodo</a:t>
            </a:r>
            <a:r>
              <a:rPr lang="it-IT" smtClean="0"/>
              <a:t>, i contenuti sono secondari e funzionali all’acquisizione del metodo. Anche in questo caso il ruolo del docente è molto importante, perché è lui che conosce le procedure, che l’alunno deve mettere in pratica.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it-IT" smtClean="0"/>
              <a:t>MODELLI DIDATTICI</a:t>
            </a:r>
          </a:p>
        </p:txBody>
      </p:sp>
      <p:sp>
        <p:nvSpPr>
          <p:cNvPr id="1024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82550" indent="0" algn="just" eaLnBrk="1" hangingPunct="1">
              <a:buFont typeface="Arial" charset="0"/>
              <a:buNone/>
            </a:pPr>
            <a:r>
              <a:rPr lang="it-IT" smtClean="0"/>
              <a:t>Un’altra classificazione dei modelli didattici attualmente proposti è quella sinteticamente presentata da Elio Damiano in “La Nuova Secondaria”, settembre 1998 n°1. </a:t>
            </a:r>
          </a:p>
          <a:p>
            <a:pPr marL="82550" indent="0" algn="just" eaLnBrk="1" hangingPunct="1">
              <a:buFont typeface="Arial" charset="0"/>
              <a:buNone/>
            </a:pPr>
            <a:r>
              <a:rPr lang="it-IT" smtClean="0"/>
              <a:t>Distingue tre categorie: </a:t>
            </a:r>
          </a:p>
          <a:p>
            <a:pPr marL="82550" indent="0" algn="just" eaLnBrk="1" hangingPunct="1">
              <a:buFont typeface="Arial" charset="0"/>
              <a:buNone/>
            </a:pPr>
            <a:r>
              <a:rPr lang="it-IT" smtClean="0"/>
              <a:t>     1 – Modelli del “</a:t>
            </a:r>
            <a:r>
              <a:rPr lang="it-IT" b="1" smtClean="0"/>
              <a:t>prodotto</a:t>
            </a:r>
            <a:r>
              <a:rPr lang="it-IT" smtClean="0"/>
              <a:t>” </a:t>
            </a:r>
          </a:p>
          <a:p>
            <a:pPr marL="82550" indent="0" algn="just" eaLnBrk="1" hangingPunct="1">
              <a:buFont typeface="Arial" charset="0"/>
              <a:buNone/>
            </a:pPr>
            <a:r>
              <a:rPr lang="it-IT" smtClean="0"/>
              <a:t>     2 -  Modelli del “</a:t>
            </a:r>
            <a:r>
              <a:rPr lang="it-IT" b="1" smtClean="0"/>
              <a:t>processo</a:t>
            </a:r>
            <a:r>
              <a:rPr lang="it-IT" smtClean="0"/>
              <a:t>”</a:t>
            </a:r>
          </a:p>
          <a:p>
            <a:pPr marL="82550" indent="0" algn="just" eaLnBrk="1" hangingPunct="1">
              <a:buFont typeface="Arial" charset="0"/>
              <a:buNone/>
            </a:pPr>
            <a:r>
              <a:rPr lang="it-IT" smtClean="0"/>
              <a:t>     3 -  Modelli dell’ “</a:t>
            </a:r>
            <a:r>
              <a:rPr lang="it-IT" b="1" smtClean="0"/>
              <a:t>oggetto mediatore</a:t>
            </a:r>
            <a:r>
              <a:rPr lang="it-IT" smtClean="0"/>
              <a:t>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2343</Words>
  <Application>Microsoft Office PowerPoint</Application>
  <PresentationFormat>Presentazione su schermo (4:3)</PresentationFormat>
  <Paragraphs>220</Paragraphs>
  <Slides>41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41</vt:i4>
      </vt:variant>
    </vt:vector>
  </HeadingPairs>
  <TitlesOfParts>
    <vt:vector size="44" baseType="lpstr">
      <vt:lpstr>Arial</vt:lpstr>
      <vt:lpstr>Calibri</vt:lpstr>
      <vt:lpstr>Tema di Office</vt:lpstr>
      <vt:lpstr>LA DIDATTICA: IL MIO STILE</vt:lpstr>
      <vt:lpstr>INSEGNAMENTO - APPRENDIMENTO</vt:lpstr>
      <vt:lpstr>Diapositiva 3</vt:lpstr>
      <vt:lpstr>MODELLI DIDATTICI</vt:lpstr>
      <vt:lpstr>MODELLI DIDATTICI</vt:lpstr>
      <vt:lpstr>MODELLI DIDATTICI</vt:lpstr>
      <vt:lpstr>MODELLI DIDATTICI</vt:lpstr>
      <vt:lpstr>MODELLI DIDATTICI</vt:lpstr>
      <vt:lpstr>MODELLI DIDATTICI</vt:lpstr>
      <vt:lpstr>MODELLI DEL PRODOTTO</vt:lpstr>
      <vt:lpstr>Diapositiva 11</vt:lpstr>
      <vt:lpstr>MODELLI DEL PRODOTTO</vt:lpstr>
      <vt:lpstr>MODELLI DEL PROCESSO</vt:lpstr>
      <vt:lpstr>Diapositiva 14</vt:lpstr>
      <vt:lpstr>MODELLI DEL PROCESSO</vt:lpstr>
      <vt:lpstr>MODELLI DELL’OGGETTO MEDIATORE</vt:lpstr>
      <vt:lpstr>Diapositiva 17</vt:lpstr>
      <vt:lpstr>IL MIO STILE DI INSEGNAMENTO</vt:lpstr>
      <vt:lpstr>MODELLI DIDATTICI E  STILI DI INSEGNAMENTO</vt:lpstr>
      <vt:lpstr>     MODELLI DIDATTICI E STILI DI INSEGNAMENTO</vt:lpstr>
      <vt:lpstr>STILI DI INSEGNAMENTO</vt:lpstr>
      <vt:lpstr>STILI DI INSEGNAMENTO</vt:lpstr>
      <vt:lpstr>STILI DI INSEGNAMENTO</vt:lpstr>
      <vt:lpstr>STILI DI INSEGNAMENTO</vt:lpstr>
      <vt:lpstr>STILI DI INSEGNAMENTO</vt:lpstr>
      <vt:lpstr>STILI DI INSEGNAMENTO</vt:lpstr>
      <vt:lpstr>STILI DI INSEGNAMENTO</vt:lpstr>
      <vt:lpstr>STILI DI INSEGNAMENTO</vt:lpstr>
      <vt:lpstr>STILI DI INSEGNAMENTO</vt:lpstr>
      <vt:lpstr>STILI DI INSEGNAMENTO</vt:lpstr>
      <vt:lpstr>STILI DI INSEGNAMENTO</vt:lpstr>
      <vt:lpstr>IL MIO STILE</vt:lpstr>
      <vt:lpstr>IL MIO STILE</vt:lpstr>
      <vt:lpstr>IL MIO STILE</vt:lpstr>
      <vt:lpstr>IL MIO STILE</vt:lpstr>
      <vt:lpstr>IL MIO STILE</vt:lpstr>
      <vt:lpstr>IL MIO STILE</vt:lpstr>
      <vt:lpstr>IL MIO STILE</vt:lpstr>
      <vt:lpstr>IL MIO STILE</vt:lpstr>
      <vt:lpstr>IL MIO STILE</vt:lpstr>
      <vt:lpstr>IL MIO STILE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DIDATTICA: IL MIO STILE</dc:title>
  <dc:creator>Francy</dc:creator>
  <cp:lastModifiedBy>Fausto</cp:lastModifiedBy>
  <cp:revision>82</cp:revision>
  <dcterms:modified xsi:type="dcterms:W3CDTF">2013-10-10T17:15:34Z</dcterms:modified>
</cp:coreProperties>
</file>